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6"/>
  </p:notesMasterIdLst>
  <p:sldIdLst>
    <p:sldId id="301" r:id="rId2"/>
    <p:sldId id="265" r:id="rId3"/>
    <p:sldId id="417" r:id="rId4"/>
    <p:sldId id="585" r:id="rId5"/>
    <p:sldId id="586" r:id="rId6"/>
    <p:sldId id="587" r:id="rId7"/>
    <p:sldId id="588" r:id="rId8"/>
    <p:sldId id="622" r:id="rId9"/>
    <p:sldId id="589" r:id="rId10"/>
    <p:sldId id="590" r:id="rId11"/>
    <p:sldId id="615" r:id="rId12"/>
    <p:sldId id="616" r:id="rId13"/>
    <p:sldId id="619" r:id="rId14"/>
    <p:sldId id="617" r:id="rId15"/>
    <p:sldId id="620" r:id="rId16"/>
    <p:sldId id="623" r:id="rId17"/>
    <p:sldId id="591" r:id="rId18"/>
    <p:sldId id="592" r:id="rId19"/>
    <p:sldId id="624" r:id="rId20"/>
    <p:sldId id="593" r:id="rId21"/>
    <p:sldId id="596" r:id="rId22"/>
    <p:sldId id="594" r:id="rId23"/>
    <p:sldId id="625" r:id="rId24"/>
    <p:sldId id="578" r:id="rId25"/>
    <p:sldId id="627" r:id="rId26"/>
    <p:sldId id="595" r:id="rId27"/>
    <p:sldId id="598" r:id="rId28"/>
    <p:sldId id="628" r:id="rId29"/>
    <p:sldId id="626" r:id="rId30"/>
    <p:sldId id="601" r:id="rId31"/>
    <p:sldId id="600" r:id="rId32"/>
    <p:sldId id="602" r:id="rId33"/>
    <p:sldId id="603" r:id="rId34"/>
    <p:sldId id="604" r:id="rId35"/>
    <p:sldId id="614" r:id="rId36"/>
    <p:sldId id="605" r:id="rId37"/>
    <p:sldId id="606" r:id="rId38"/>
    <p:sldId id="607" r:id="rId39"/>
    <p:sldId id="608" r:id="rId40"/>
    <p:sldId id="610" r:id="rId41"/>
    <p:sldId id="609" r:id="rId42"/>
    <p:sldId id="612" r:id="rId43"/>
    <p:sldId id="611" r:id="rId44"/>
    <p:sldId id="613" r:id="rId45"/>
  </p:sldIdLst>
  <p:sldSz cx="12192000" cy="6858000"/>
  <p:notesSz cx="6858000" cy="9144000"/>
  <p:embeddedFontLst>
    <p:embeddedFont>
      <p:font typeface="Cambria Math" panose="02040503050406030204" pitchFamily="18" charset="0"/>
      <p:regular r:id="rId47"/>
    </p:embeddedFon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Lato Light" panose="020F0302020204030204" pitchFamily="34" charset="0"/>
      <p:regular r:id="rId52"/>
      <p:bold r:id="rId53"/>
      <p:italic r:id="rId54"/>
      <p:boldItalic r:id="rId55"/>
    </p:embeddedFont>
    <p:embeddedFont>
      <p:font typeface="Roboto" panose="02000000000000000000" pitchFamily="2" charset="0"/>
      <p:regular r:id="rId56"/>
      <p:bold r:id="rId57"/>
      <p:italic r:id="rId58"/>
      <p:boldItalic r:id="rId59"/>
    </p:embeddedFont>
    <p:embeddedFont>
      <p:font typeface="Roboto Slab" pitchFamily="2" charset="0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959"/>
    <p:restoredTop sz="96327"/>
  </p:normalViewPr>
  <p:slideViewPr>
    <p:cSldViewPr snapToGrid="0">
      <p:cViewPr varScale="1">
        <p:scale>
          <a:sx n="117" d="100"/>
          <a:sy n="117" d="100"/>
        </p:scale>
        <p:origin x="17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53121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09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1843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678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6918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04442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E1A970C2-507F-D231-14D8-36BECA997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72873AF-9FD0-8F2E-E1B3-007B6D751F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4BFB7FFF-923F-F83D-4F0E-48B4B34E10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06248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2404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00845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C6C4AA7-2BEA-5254-559F-318297DF8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E1B82A5-E744-D9BD-0425-261AC2BAB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546293C-78AA-5401-1212-B97380A3E3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483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1800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3545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13547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528BA21-7C80-416E-3008-3E94422156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8590FD7-D675-DF36-308C-E34D545FC3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E277971-2E96-94FA-E0D6-2F78BCC221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0869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66909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4E66021-737A-1AE2-1AA4-E82A5211C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D7291FA-BD24-CFCA-ED09-FE09CBC528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7FA3722-55C6-4AAA-60FC-0B50050928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2948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9246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345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75943864-3A06-89C9-239C-93D5E3F269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C4CB24B7-828F-DFFF-0B13-0D6894F379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FE1DB3A6-FEEC-ADF7-6D83-3013A4B617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34747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317790F-5796-A750-9B47-94B89B33F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791EC8B-DD24-3263-6494-EFA063B339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F5BCA98-6973-80D9-97BE-5375DE7622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244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8457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53706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73775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2712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44363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206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203420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569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9676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67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4304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8329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713231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2112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51423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022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4004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8908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716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9647994-7341-56E3-C01A-A2DBE9421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0214BCD-B504-93A6-FA21-ECB5702752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9A87E75-03EB-D94C-8DFA-A999B0B9AE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37802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1075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9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6.png"/><Relationship Id="rId4" Type="http://schemas.openxmlformats.org/officeDocument/2006/relationships/image" Target="../media/image24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6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26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00.png"/><Relationship Id="rId7" Type="http://schemas.openxmlformats.org/officeDocument/2006/relationships/image" Target="../media/image32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5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160.png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7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Used to better understand sequential data</a:t>
            </a:r>
            <a:endParaRPr lang="en-US" dirty="0"/>
          </a:p>
        </p:txBody>
      </p:sp>
      <p:pic>
        <p:nvPicPr>
          <p:cNvPr id="3" name="Picture 2" descr="Recurrent Neural Network (RNN) Tutorial: Types and Examples [Updated] |  Simplilearn">
            <a:extLst>
              <a:ext uri="{FF2B5EF4-FFF2-40B4-BE49-F238E27FC236}">
                <a16:creationId xmlns:a16="http://schemas.microsoft.com/office/drawing/2014/main" id="{9A972AB5-4F46-B723-DE09-F6FA3C5646E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496000"/>
            <a:ext cx="8626751" cy="336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44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AutoEncoder</a:t>
            </a:r>
            <a:r>
              <a:rPr lang="en-US" dirty="0"/>
              <a:t>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1026" name="Picture 2" descr="Natural Language Processing (NLP) [A Complete Guide]">
            <a:extLst>
              <a:ext uri="{FF2B5EF4-FFF2-40B4-BE49-F238E27FC236}">
                <a16:creationId xmlns:a16="http://schemas.microsoft.com/office/drawing/2014/main" id="{B07C341F-A637-4E6A-82D5-591677F0FC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2" b="7987"/>
          <a:stretch/>
        </p:blipFill>
        <p:spPr bwMode="auto">
          <a:xfrm>
            <a:off x="340155" y="2600369"/>
            <a:ext cx="8600525" cy="389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23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AutoEncoder</a:t>
            </a:r>
            <a:r>
              <a:rPr lang="en-US" dirty="0"/>
              <a:t>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2050" name="Picture 2" descr="Why Autoencoders are so Effective? — Saber HQ">
            <a:extLst>
              <a:ext uri="{FF2B5EF4-FFF2-40B4-BE49-F238E27FC236}">
                <a16:creationId xmlns:a16="http://schemas.microsoft.com/office/drawing/2014/main" id="{15782F43-C941-47A5-9BED-5633E78CFD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46"/>
          <a:stretch/>
        </p:blipFill>
        <p:spPr bwMode="auto">
          <a:xfrm>
            <a:off x="1070517" y="2626516"/>
            <a:ext cx="6304156" cy="31052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698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AutoEncoder</a:t>
            </a:r>
            <a:r>
              <a:rPr lang="en-US" dirty="0"/>
              <a:t>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4098" name="Picture 2" descr="Image Denoising Using Autoencoders in Deep Learning">
            <a:extLst>
              <a:ext uri="{FF2B5EF4-FFF2-40B4-BE49-F238E27FC236}">
                <a16:creationId xmlns:a16="http://schemas.microsoft.com/office/drawing/2014/main" id="{0E77D6EC-A4EE-44E6-81DD-D1A7F320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980" y="2333857"/>
            <a:ext cx="7950819" cy="416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675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Generative Adversarial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3074" name="Picture 2" descr="A Short Introduction to Generative Adversarial Networks - Thalles' blog">
            <a:extLst>
              <a:ext uri="{FF2B5EF4-FFF2-40B4-BE49-F238E27FC236}">
                <a16:creationId xmlns:a16="http://schemas.microsoft.com/office/drawing/2014/main" id="{5643D218-2FD1-448F-8905-BF14E60A2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063" y="2459658"/>
            <a:ext cx="8697952" cy="379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885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Generative Adversarial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Reconstructs data. Used as generative model.</a:t>
            </a:r>
            <a:endParaRPr lang="en-US" dirty="0"/>
          </a:p>
        </p:txBody>
      </p:sp>
      <p:pic>
        <p:nvPicPr>
          <p:cNvPr id="5122" name="Picture 2" descr="Generative Adversarial Networks (GAN's) &amp; Human Creativity | by Rich Keough  | Becoming Human: Artificial Intelligence Magazine">
            <a:extLst>
              <a:ext uri="{FF2B5EF4-FFF2-40B4-BE49-F238E27FC236}">
                <a16:creationId xmlns:a16="http://schemas.microsoft.com/office/drawing/2014/main" id="{A287C3F9-1B98-4DEF-9773-2392BC9F5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432" y="2501364"/>
            <a:ext cx="5659470" cy="3770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555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58E0071-F087-0C7C-2BC1-C0AF11156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AF03FAE-C576-0F40-6FE9-71620175D9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Multi-Attention NNs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A9D3296C-5FD3-FBC5-EE0D-31B3D906B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Parallel attention mechanisms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Designed to focus on diverse aspects of input data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Captures varied dependencies or relationships within data</a:t>
            </a:r>
            <a:endParaRPr lang="en-US" dirty="0"/>
          </a:p>
        </p:txBody>
      </p:sp>
      <p:pic>
        <p:nvPicPr>
          <p:cNvPr id="1026" name="Picture 2" descr="Combined ResNet Attention Multi-Head Net (CRAMNet): A Novel Approach to  Fault Diagnosis of Rolling Bearings Using Acoustic Radiation Signals and  Advanced Deep Learning Techniques">
            <a:extLst>
              <a:ext uri="{FF2B5EF4-FFF2-40B4-BE49-F238E27FC236}">
                <a16:creationId xmlns:a16="http://schemas.microsoft.com/office/drawing/2014/main" id="{902B890C-9100-6330-3E7E-A69E7D8BF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247168"/>
            <a:ext cx="7189798" cy="324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596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Multi-Layer </a:t>
            </a:r>
            <a:r>
              <a:rPr lang="en-US" dirty="0" err="1"/>
              <a:t>Perceptrons</a:t>
            </a:r>
            <a:r>
              <a:rPr lang="en-US" dirty="0"/>
              <a:t> (MLPs)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C123-9198-FFF1-7A02-333E6408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5" y="4201160"/>
            <a:ext cx="2233930" cy="20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889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Fundamental building block of NNs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Inspired by a biological neuron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Composed by a summation function and an activation function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3F0A55-D5D7-5728-E355-F7620B8B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872"/>
          <a:stretch/>
        </p:blipFill>
        <p:spPr>
          <a:xfrm>
            <a:off x="639417" y="3368333"/>
            <a:ext cx="6755296" cy="290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0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DEBE920-D473-957A-FEE5-24CAF0D63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F6D5CCB-131F-654C-C2AB-9603545B7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Input Layer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25FF7714-5405-DB12-64C3-E6AC43EBE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Units (neurons) are the predictors (variables)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4" descr="A Friendly Introduction to [Deep] Neural Networks | KNIME">
            <a:extLst>
              <a:ext uri="{FF2B5EF4-FFF2-40B4-BE49-F238E27FC236}">
                <a16:creationId xmlns:a16="http://schemas.microsoft.com/office/drawing/2014/main" id="{7D963FB0-E1F1-400A-684E-0C99136F7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911330"/>
            <a:ext cx="5039360" cy="379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709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C123-9198-FFF1-7A02-333E6408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5" y="4201160"/>
            <a:ext cx="2233930" cy="209567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Output Layer (# of Neurons)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Regression: 1 is needed for the output layer.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Binary Classification: 1 (dummy-encoding), 2 (one-hot encoding)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Multi-Class: # of classes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4" descr="A Friendly Introduction to [Deep] Neural Networks | KNIME">
            <a:extLst>
              <a:ext uri="{FF2B5EF4-FFF2-40B4-BE49-F238E27FC236}">
                <a16:creationId xmlns:a16="http://schemas.microsoft.com/office/drawing/2014/main" id="{62268997-20F8-88C4-E0E1-D60585FC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121841"/>
            <a:ext cx="4614589" cy="34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00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Output Layer (# of Neurons)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rgbClr val="C00000"/>
                </a:solidFill>
              </a:rPr>
              <a:t>Example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2" descr="An Introduction to Deep Learning and Neural Networks - insideBIGDATA">
            <a:extLst>
              <a:ext uri="{FF2B5EF4-FFF2-40B4-BE49-F238E27FC236}">
                <a16:creationId xmlns:a16="http://schemas.microsoft.com/office/drawing/2014/main" id="{E2C9B2C8-C734-D9B7-4900-2A148413D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5" b="14972"/>
          <a:stretch/>
        </p:blipFill>
        <p:spPr bwMode="auto">
          <a:xfrm>
            <a:off x="1066800" y="2204982"/>
            <a:ext cx="7833360" cy="355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28A419-DAB1-A49D-E668-727C4B126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4252" y="3429000"/>
            <a:ext cx="1152082" cy="164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538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Hidden Layers (# of Neurons)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layers and neurons are hyperparameters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More neurons can learn more complex data (overfitting possible)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4" descr="A Friendly Introduction to [Deep] Neural Networks | KNIME">
            <a:extLst>
              <a:ext uri="{FF2B5EF4-FFF2-40B4-BE49-F238E27FC236}">
                <a16:creationId xmlns:a16="http://schemas.microsoft.com/office/drawing/2014/main" id="{62268997-20F8-88C4-E0E1-D60585FC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121841"/>
            <a:ext cx="4614589" cy="34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058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2E050D4-2FA0-7C7F-45D1-1AFA46902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6956207-3ED1-4ABB-865C-46E8578D27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06180597-5B4F-F9D5-11B8-C77A67442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Looking at this example, what is the size of the input layer?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What is the size of the output layer?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7EDA7CC1-C596-F112-6805-C88399915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918506"/>
            <a:ext cx="6464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67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2002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D5FA6A2-409D-F21C-444C-B019FA681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3DF8BC7-CA16-D3F9-B5B1-88EA3EA619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hidden_layer_sizes</a:t>
            </a:r>
            <a:endParaRPr dirty="0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A91424E9-2133-9ABB-FB21-992DF1AB0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4506"/>
            <a:ext cx="4061010" cy="2034494"/>
          </a:xfrm>
          <a:prstGeom prst="rect">
            <a:avLst/>
          </a:prstGeom>
        </p:spPr>
      </p:pic>
      <p:pic>
        <p:nvPicPr>
          <p:cNvPr id="6" name="Picture 5" descr="A triangle with text overlay&#10;&#10;Description automatically generated">
            <a:extLst>
              <a:ext uri="{FF2B5EF4-FFF2-40B4-BE49-F238E27FC236}">
                <a16:creationId xmlns:a16="http://schemas.microsoft.com/office/drawing/2014/main" id="{3FC52DAC-18D7-D6C3-DAB8-BC2591A0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84" y="4697100"/>
            <a:ext cx="4210799" cy="1841733"/>
          </a:xfrm>
          <a:prstGeom prst="rect">
            <a:avLst/>
          </a:prstGeom>
        </p:spPr>
      </p:pic>
      <p:pic>
        <p:nvPicPr>
          <p:cNvPr id="3" name="Picture 2" descr="A diagram of a network&#10;&#10;Description automatically generated">
            <a:extLst>
              <a:ext uri="{FF2B5EF4-FFF2-40B4-BE49-F238E27FC236}">
                <a16:creationId xmlns:a16="http://schemas.microsoft.com/office/drawing/2014/main" id="{6AC2D150-2354-159A-2EAB-A4B68DC97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766" y="3703672"/>
            <a:ext cx="6607434" cy="283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23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(units)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In each neuron we have inputs and outputs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Inputs come from previous neurons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Outputs are the results of inner calculations within the neurons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43559"/>
            <a:ext cx="4517482" cy="24044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B8314C-8A52-4FFB-1FEC-32CF84578D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28" b="24808"/>
          <a:stretch/>
        </p:blipFill>
        <p:spPr>
          <a:xfrm rot="10800000">
            <a:off x="5862523" y="3314552"/>
            <a:ext cx="4015900" cy="20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601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Neurons Calculations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solidFill>
                      <a:srgbClr val="C00000"/>
                    </a:solidFill>
                  </a:rPr>
                  <a:t>Each neuron performs two functions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b="1" dirty="0">
                    <a:solidFill>
                      <a:srgbClr val="C00000"/>
                    </a:solidFill>
                  </a:rPr>
                  <a:t>Summation</a:t>
                </a:r>
                <a:r>
                  <a:rPr lang="en-US" dirty="0">
                    <a:solidFill>
                      <a:srgbClr val="C00000"/>
                    </a:solidFill>
                  </a:rPr>
                  <a:t>: sum of inputs (signals) from previous neurons + a bias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b="1" dirty="0">
                    <a:solidFill>
                      <a:srgbClr val="C00000"/>
                    </a:solidFill>
                  </a:rPr>
                  <a:t>Activation</a:t>
                </a:r>
                <a:r>
                  <a:rPr lang="en-US" dirty="0">
                    <a:solidFill>
                      <a:srgbClr val="C00000"/>
                    </a:solidFill>
                  </a:rPr>
                  <a:t>: a transformation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of the summation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solidFill>
                    <a:srgbClr val="C00000"/>
                  </a:solidFill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9314C8C-B8F6-9129-451B-B85A06978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9" y="3143559"/>
            <a:ext cx="5178876" cy="27564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C9A602-2DBB-57AE-CD5C-E09137E6A7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128" b="24808"/>
          <a:stretch/>
        </p:blipFill>
        <p:spPr>
          <a:xfrm rot="10800000">
            <a:off x="5862523" y="3532265"/>
            <a:ext cx="4015900" cy="20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43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7980606E-8E13-159B-3722-8C9281861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B9B7CAF7-031D-969D-2CAA-21F9301F092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4966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8F1ACCF-8063-F17E-9309-FB845A6BC6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AEDB550-6B31-1977-2958-D6F5A2FB70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pic>
        <p:nvPicPr>
          <p:cNvPr id="5" name="Picture 4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D9A33D1-5246-DE5F-BFDD-55407E1AA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4506"/>
            <a:ext cx="4061010" cy="2034494"/>
          </a:xfrm>
          <a:prstGeom prst="rect">
            <a:avLst/>
          </a:prstGeom>
        </p:spPr>
      </p:pic>
      <p:pic>
        <p:nvPicPr>
          <p:cNvPr id="6" name="Picture 5" descr="A triangle with text overlay&#10;&#10;Description automatically generated">
            <a:extLst>
              <a:ext uri="{FF2B5EF4-FFF2-40B4-BE49-F238E27FC236}">
                <a16:creationId xmlns:a16="http://schemas.microsoft.com/office/drawing/2014/main" id="{461A0682-37D7-E555-26DD-87D25BBDA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07" y="3521075"/>
            <a:ext cx="6794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522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Very flexible family of models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basis of deep learning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inspired by biological neurons.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EF96C6-ECCA-91D4-4C16-B0A523A62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28" b="24808"/>
          <a:stretch/>
        </p:blipFill>
        <p:spPr>
          <a:xfrm>
            <a:off x="1094580" y="3429000"/>
            <a:ext cx="4015900" cy="206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" name="Picture 2" descr="Neural Networks – Introduction to Machine Learning">
            <a:extLst>
              <a:ext uri="{FF2B5EF4-FFF2-40B4-BE49-F238E27FC236}">
                <a16:creationId xmlns:a16="http://schemas.microsoft.com/office/drawing/2014/main" id="{E014DB7F-B143-70A8-8CB3-F2258AED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73338"/>
            <a:ext cx="9144000" cy="39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2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02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3" name="Picture 2" descr="Neural Networks – Introduction to Machine Learning">
            <a:extLst>
              <a:ext uri="{FF2B5EF4-FFF2-40B4-BE49-F238E27FC236}">
                <a16:creationId xmlns:a16="http://schemas.microsoft.com/office/drawing/2014/main" id="{38DC1C08-9F54-A022-15AC-699AD4FFC1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2" t="-1206" r="54167" b="67893"/>
          <a:stretch/>
        </p:blipFill>
        <p:spPr bwMode="auto">
          <a:xfrm>
            <a:off x="6606537" y="3350254"/>
            <a:ext cx="4246955" cy="130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73A0-2AD0-510E-C168-E654F10C70D9}"/>
                  </a:ext>
                </a:extLst>
              </p:cNvPr>
              <p:cNvSpPr txBox="1"/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36173A0-2AD0-510E-C168-E654F10C7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D2ACF3-EC29-42DE-B2B4-8A53AE145BD3}"/>
                  </a:ext>
                </a:extLst>
              </p:cNvPr>
              <p:cNvSpPr txBox="1"/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ED2ACF3-EC29-42DE-B2B4-8A53AE145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blipFill>
                <a:blip r:embed="rId6"/>
                <a:stretch>
                  <a:fillRect l="-6618" r="-58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C02D9-016B-453B-BE33-65CE6DC55FB9}"/>
                  </a:ext>
                </a:extLst>
              </p:cNvPr>
              <p:cNvSpPr txBox="1"/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C02D9-016B-453B-BE33-65CE6DC55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blipFill>
                <a:blip r:embed="rId7"/>
                <a:stretch>
                  <a:fillRect l="-1990" r="-447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49577-1248-4101-98FC-2D4AD29CC07A}"/>
                  </a:ext>
                </a:extLst>
              </p:cNvPr>
              <p:cNvSpPr txBox="1"/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F549577-1248-4101-98FC-2D4AD29CC0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blipFill>
                <a:blip r:embed="rId8"/>
                <a:stretch>
                  <a:fillRect l="-2339" r="-46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31ECF-5F59-420D-ACDF-64C665EFB347}"/>
                  </a:ext>
                </a:extLst>
              </p:cNvPr>
              <p:cNvSpPr txBox="1"/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931ECF-5F59-420D-ACDF-64C665EFB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blipFill>
                <a:blip r:embed="rId9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3021E5-F260-4079-9019-DABBC8081656}"/>
                  </a:ext>
                </a:extLst>
              </p:cNvPr>
              <p:cNvSpPr txBox="1"/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3021E5-F260-4079-9019-DABBC80816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1ACAF887-6007-EA77-0C6F-CA3F469472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6" y="2613674"/>
            <a:ext cx="5178876" cy="27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1837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2" descr="Neural Networks – Introduction to Machine Learning">
            <a:extLst>
              <a:ext uri="{FF2B5EF4-FFF2-40B4-BE49-F238E27FC236}">
                <a16:creationId xmlns:a16="http://schemas.microsoft.com/office/drawing/2014/main" id="{039782E7-02C8-7CFF-A9A8-A603BBBF2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629" r="55953"/>
          <a:stretch/>
        </p:blipFill>
        <p:spPr bwMode="auto">
          <a:xfrm>
            <a:off x="6716485" y="3461625"/>
            <a:ext cx="4027714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8C9D8B-668C-4320-9E8A-20A05D87B152}"/>
                  </a:ext>
                </a:extLst>
              </p:cNvPr>
              <p:cNvSpPr txBox="1"/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8C9D8B-668C-4320-9E8A-20A05D87B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F89D4-41D2-4747-8737-A472CB3C2CB7}"/>
                  </a:ext>
                </a:extLst>
              </p:cNvPr>
              <p:cNvSpPr txBox="1"/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74F89D4-41D2-4747-8737-A472CB3C2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blipFill>
                <a:blip r:embed="rId6"/>
                <a:stretch>
                  <a:fillRect l="-6618" r="-58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F525B-7972-4BD4-A296-34712F539811}"/>
                  </a:ext>
                </a:extLst>
              </p:cNvPr>
              <p:cNvSpPr txBox="1"/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3F525B-7972-4BD4-A296-34712F539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blipFill>
                <a:blip r:embed="rId7"/>
                <a:stretch>
                  <a:fillRect l="-1990" r="-447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DD01E5-7349-496D-9690-86BFCD443A34}"/>
                  </a:ext>
                </a:extLst>
              </p:cNvPr>
              <p:cNvSpPr txBox="1"/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EDD01E5-7349-496D-9690-86BFCD443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blipFill>
                <a:blip r:embed="rId8"/>
                <a:stretch>
                  <a:fillRect l="-2339" r="-46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F95F5B-411D-4587-B46A-D1FA18A9933B}"/>
                  </a:ext>
                </a:extLst>
              </p:cNvPr>
              <p:cNvSpPr txBox="1"/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F95F5B-411D-4587-B46A-D1FA18A99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blipFill>
                <a:blip r:embed="rId9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2375E-3A10-4AFB-9D66-C9A865F7E207}"/>
                  </a:ext>
                </a:extLst>
              </p:cNvPr>
              <p:cNvSpPr txBox="1"/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02375E-3A10-4AFB-9D66-C9A865F7E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blipFill>
                <a:blip r:embed="rId10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CD779C43-FBF3-8FF1-DE8F-B5DA99B68A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07" y="2603088"/>
            <a:ext cx="5178876" cy="27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62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The Activation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Transforms the sum of the signals to amplify or inhibit them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2" descr="Neural Networks – Introduction to Machine Learning">
            <a:extLst>
              <a:ext uri="{FF2B5EF4-FFF2-40B4-BE49-F238E27FC236}">
                <a16:creationId xmlns:a16="http://schemas.microsoft.com/office/drawing/2014/main" id="{039782E7-02C8-7CFF-A9A8-A603BBBF2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" t="29425" r="53589" b="34204"/>
          <a:stretch/>
        </p:blipFill>
        <p:spPr bwMode="auto">
          <a:xfrm>
            <a:off x="6976874" y="3233061"/>
            <a:ext cx="4027714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C54B65-C8CA-4356-AE59-F0B8E62D4048}"/>
              </a:ext>
            </a:extLst>
          </p:cNvPr>
          <p:cNvSpPr txBox="1"/>
          <p:nvPr/>
        </p:nvSpPr>
        <p:spPr>
          <a:xfrm>
            <a:off x="5636941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CF6B5-8FD3-4CDA-8524-B171508E9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122" y="4291299"/>
            <a:ext cx="1911377" cy="841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30680E-018A-4CE7-B423-A106EA1D880A}"/>
                  </a:ext>
                </a:extLst>
              </p:cNvPr>
              <p:cNvSpPr txBox="1"/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730680E-018A-4CE7-B423-A106EA1D8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969" y="5370172"/>
                <a:ext cx="1817045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F1B9C-9B49-4373-B574-2F26D359CD11}"/>
                  </a:ext>
                </a:extLst>
              </p:cNvPr>
              <p:cNvSpPr txBox="1"/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60F1B9C-9B49-4373-B574-2F26D359CD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519987"/>
                <a:ext cx="834203" cy="307777"/>
              </a:xfrm>
              <a:prstGeom prst="rect">
                <a:avLst/>
              </a:prstGeom>
              <a:blipFill>
                <a:blip r:embed="rId7"/>
                <a:stretch>
                  <a:fillRect l="-6618" r="-5882"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10742B-7FA1-491F-9AB7-31CC93BA7A57}"/>
                  </a:ext>
                </a:extLst>
              </p:cNvPr>
              <p:cNvSpPr txBox="1"/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E10742B-7FA1-491F-9AB7-31CC93BA7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095" y="5828869"/>
                <a:ext cx="1230272" cy="307777"/>
              </a:xfrm>
              <a:prstGeom prst="rect">
                <a:avLst/>
              </a:prstGeom>
              <a:blipFill>
                <a:blip r:embed="rId8"/>
                <a:stretch>
                  <a:fillRect l="-1990" r="-447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E7B67-17D1-4990-B988-4F88AF7B32F4}"/>
                  </a:ext>
                </a:extLst>
              </p:cNvPr>
              <p:cNvSpPr txBox="1"/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=2.1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78E7B67-17D1-4990-B988-4F88AF7B32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094" y="6186636"/>
                <a:ext cx="1037913" cy="307777"/>
              </a:xfrm>
              <a:prstGeom prst="rect">
                <a:avLst/>
              </a:prstGeom>
              <a:blipFill>
                <a:blip r:embed="rId9"/>
                <a:stretch>
                  <a:fillRect l="-2339" r="-467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AE36A-B4BE-4C88-8029-6131CB7CAE9A}"/>
                  </a:ext>
                </a:extLst>
              </p:cNvPr>
              <p:cNvSpPr txBox="1"/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AAE36A-B4BE-4C88-8029-6131CB7CA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501413"/>
                <a:ext cx="2438167" cy="307777"/>
              </a:xfrm>
              <a:prstGeom prst="rect">
                <a:avLst/>
              </a:prstGeom>
              <a:blipFill>
                <a:blip r:embed="rId10"/>
                <a:stretch>
                  <a:fillRect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C5AD91-4641-40D0-97EF-A29A657B22A0}"/>
                  </a:ext>
                </a:extLst>
              </p:cNvPr>
              <p:cNvSpPr txBox="1"/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=10−0.5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+2.1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EC5AD91-4641-40D0-97EF-A29A657B2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276" y="5924170"/>
                <a:ext cx="2661883" cy="307777"/>
              </a:xfrm>
              <a:prstGeom prst="rect">
                <a:avLst/>
              </a:prstGeom>
              <a:blipFill>
                <a:blip r:embed="rId11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9B783AE-E09F-FD22-76A8-0D5E752557E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56" y="2613674"/>
            <a:ext cx="5178876" cy="275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070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lvl="0">
                  <a:buSzPts val="4400"/>
                </a:pPr>
                <a:r>
                  <a:rPr lang="en-US" dirty="0"/>
                  <a:t>Neurons Calculations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)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Example: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7D98BB-CB97-34B0-C18F-5BDA96DAB7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2697177"/>
            <a:ext cx="5946607" cy="31343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7F45B-C3D5-E741-C06A-488F2112025A}"/>
                  </a:ext>
                </a:extLst>
              </p:cNvPr>
              <p:cNvSpPr txBox="1"/>
              <p:nvPr/>
            </p:nvSpPr>
            <p:spPr>
              <a:xfrm>
                <a:off x="6887018" y="2371723"/>
                <a:ext cx="6096000" cy="693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 = (-0.3 + 0.05*0.2 +0.01*0.9) 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B7F45B-C3D5-E741-C06A-488F21120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2371723"/>
                <a:ext cx="6096000" cy="693716"/>
              </a:xfrm>
              <a:prstGeom prst="rect">
                <a:avLst/>
              </a:prstGeom>
              <a:blipFill>
                <a:blip r:embed="rId5"/>
                <a:stretch>
                  <a:fillRect l="-2287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B03FBE-92D9-0E25-1301-A72D943E698F}"/>
                  </a:ext>
                </a:extLst>
              </p:cNvPr>
              <p:cNvSpPr txBox="1"/>
              <p:nvPr/>
            </p:nvSpPr>
            <p:spPr>
              <a:xfrm>
                <a:off x="6887018" y="3228046"/>
                <a:ext cx="6096000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sz="2800" dirty="0"/>
                  <a:t>=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−0.2809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DB03FBE-92D9-0E25-1301-A72D943E6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3228046"/>
                <a:ext cx="6096000" cy="707886"/>
              </a:xfrm>
              <a:prstGeom prst="rect">
                <a:avLst/>
              </a:prstGeom>
              <a:blipFill>
                <a:blip r:embed="rId6"/>
                <a:stretch>
                  <a:fillRect l="-2287"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6BC627-DBBB-6295-FB13-CAF514B6B818}"/>
                  </a:ext>
                </a:extLst>
              </p:cNvPr>
              <p:cNvSpPr txBox="1"/>
              <p:nvPr/>
            </p:nvSpPr>
            <p:spPr>
              <a:xfrm>
                <a:off x="6887018" y="4061594"/>
                <a:ext cx="6096000" cy="10340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−(−0.2809)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86BC627-DBBB-6295-FB13-CAF514B6B8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4061594"/>
                <a:ext cx="6096000" cy="1034066"/>
              </a:xfrm>
              <a:prstGeom prst="rect">
                <a:avLst/>
              </a:prstGeom>
              <a:blipFill>
                <a:blip r:embed="rId7"/>
                <a:stretch>
                  <a:fillRect l="-1663" b="-60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02D27-B487-AB75-8A1F-7CACB40F6A51}"/>
                  </a:ext>
                </a:extLst>
              </p:cNvPr>
              <p:cNvSpPr txBox="1"/>
              <p:nvPr/>
            </p:nvSpPr>
            <p:spPr>
              <a:xfrm>
                <a:off x="6887018" y="5159693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0.43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D02D27-B487-AB75-8A1F-7CACB40F6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018" y="5159693"/>
                <a:ext cx="6096000" cy="584775"/>
              </a:xfrm>
              <a:prstGeom prst="rect">
                <a:avLst/>
              </a:prstGeom>
              <a:blipFill>
                <a:blip r:embed="rId8"/>
                <a:stretch>
                  <a:fillRect l="-1663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8693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dirty="0"/>
              <a:t>Hyperparameter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Activation function: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relu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, logistic, tanh, identity </a:t>
            </a: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 descr="Neural Networks – Introduction to Machine Learning">
            <a:extLst>
              <a:ext uri="{FF2B5EF4-FFF2-40B4-BE49-F238E27FC236}">
                <a16:creationId xmlns:a16="http://schemas.microsoft.com/office/drawing/2014/main" id="{BE470F56-CEB0-6B7F-2DD1-7882079A3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514" y="2573338"/>
            <a:ext cx="9144000" cy="3919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444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4877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parameters included weights and biases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It depends on the number of neurons and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26E2-7151-8180-E77B-7EAC7BDF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" y="3030148"/>
            <a:ext cx="4093029" cy="234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3046" y="58518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weights = units (input layer) * units (hidden 1) + (units hidden 1* units output) 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weights =  2*6 + 6*1 = 18 weights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9371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parameters included weights and biases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It depends on the number of neurons and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26E2-7151-8180-E77B-7EAC7BDF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" y="3030148"/>
            <a:ext cx="4093029" cy="234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3046" y="58518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biases = units (hidden 1) + units output 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Number of biases =  6 + 1 = 7 biases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2954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Number of parameters included weights and biases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It depends on the number of neurons and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2E26E2-7151-8180-E77B-7EAC7BDFD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8" y="3030148"/>
            <a:ext cx="4093029" cy="23461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3046" y="58518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Number of Weights + Number of Biases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 25 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044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NNs Learn Non-Linear Surfaces 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Very helpful when data is linearly non-separable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project data into a higher dimension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A3168-33FF-9310-5C7C-2C733A23F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3043938"/>
            <a:ext cx="7604149" cy="357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3094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Calculating the number of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more parameters estimated, the more data needed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Overfitting happens when too few </a:t>
            </a:r>
            <a:r>
              <a:rPr lang="en-US" dirty="0" err="1">
                <a:solidFill>
                  <a:srgbClr val="C00000"/>
                </a:solidFill>
              </a:rPr>
              <a:t>obs</a:t>
            </a:r>
            <a:r>
              <a:rPr lang="en-US" dirty="0">
                <a:solidFill>
                  <a:srgbClr val="C00000"/>
                </a:solidFill>
              </a:rPr>
              <a:t> estimate many parameters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789AA-E987-D7A3-C8EE-613D050501AC}"/>
              </a:ext>
            </a:extLst>
          </p:cNvPr>
          <p:cNvSpPr txBox="1"/>
          <p:nvPr/>
        </p:nvSpPr>
        <p:spPr>
          <a:xfrm>
            <a:off x="930728" y="5807954"/>
            <a:ext cx="108291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(2*3 + 3*2) + 3 + 2</a:t>
            </a: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Courier New" panose="02070309020205020404" pitchFamily="49" charset="0"/>
              </a:rPr>
              <a:t>Total Number of Parameters = 17 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Courier New" panose="020703090202050204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4D7D24-853F-03DD-2CD9-CDCA4EA00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75"/>
          <a:stretch/>
        </p:blipFill>
        <p:spPr>
          <a:xfrm>
            <a:off x="896869" y="2973482"/>
            <a:ext cx="5591016" cy="23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31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5846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Backpropagation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process of updating the parameters at each iteration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Backpropagation uses gradient descent to estimate update given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100" name="Picture 4" descr="Introduction to Neural Networks — Part 2 | by Harsha Bommana | Deep  Learning Demystified | Medium">
            <a:extLst>
              <a:ext uri="{FF2B5EF4-FFF2-40B4-BE49-F238E27FC236}">
                <a16:creationId xmlns:a16="http://schemas.microsoft.com/office/drawing/2014/main" id="{89E37506-8457-B746-F4BF-864CFE8E4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t="26567" b="10276"/>
          <a:stretch/>
        </p:blipFill>
        <p:spPr bwMode="auto">
          <a:xfrm>
            <a:off x="1005727" y="2816565"/>
            <a:ext cx="7175655" cy="365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7527E-35E7-AFAE-ED78-6C91D224A384}"/>
              </a:ext>
            </a:extLst>
          </p:cNvPr>
          <p:cNvSpPr txBox="1"/>
          <p:nvPr/>
        </p:nvSpPr>
        <p:spPr>
          <a:xfrm>
            <a:off x="1005727" y="6338986"/>
            <a:ext cx="90569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</a:t>
            </a:r>
            <a:r>
              <a:rPr lang="en-US" dirty="0" err="1"/>
              <a:t>medium.com</a:t>
            </a:r>
            <a:r>
              <a:rPr lang="en-US" dirty="0"/>
              <a:t>/deep-learning-demystified/introduction-to-neural-networks-part-2-c261a99f4138</a:t>
            </a:r>
          </a:p>
        </p:txBody>
      </p:sp>
    </p:spTree>
    <p:extLst>
      <p:ext uri="{BB962C8B-B14F-4D97-AF65-F5344CB8AC3E}">
        <p14:creationId xmlns:p14="http://schemas.microsoft.com/office/powerpoint/2010/main" val="9775546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Backpropagation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The process of updating the parameters at each iteration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Backpropagation uses gradient descent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E80015-5DE7-BE0D-D0F0-C0FB166CCC85}"/>
              </a:ext>
            </a:extLst>
          </p:cNvPr>
          <p:cNvGrpSpPr/>
          <p:nvPr/>
        </p:nvGrpSpPr>
        <p:grpSpPr>
          <a:xfrm>
            <a:off x="214712" y="2852876"/>
            <a:ext cx="7808673" cy="4632959"/>
            <a:chOff x="214712" y="2852876"/>
            <a:chExt cx="7808673" cy="4632959"/>
          </a:xfrm>
        </p:grpSpPr>
        <p:pic>
          <p:nvPicPr>
            <p:cNvPr id="4102" name="Picture 6" descr="Gradient Descent Optimization &amp;amp; Challenges - PRIMO.ai">
              <a:extLst>
                <a:ext uri="{FF2B5EF4-FFF2-40B4-BE49-F238E27FC236}">
                  <a16:creationId xmlns:a16="http://schemas.microsoft.com/office/drawing/2014/main" id="{9FE908BD-5B15-5258-52CE-59CAE30CE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499" y="2968697"/>
              <a:ext cx="6995886" cy="3524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1004DFD-C9EF-282B-7769-6D6D4505A4A0}"/>
                    </a:ext>
                  </a:extLst>
                </p:cNvPr>
                <p:cNvSpPr txBox="1"/>
                <p:nvPr/>
              </p:nvSpPr>
              <p:spPr>
                <a:xfrm>
                  <a:off x="7053936" y="5168417"/>
                  <a:ext cx="45720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1004DFD-C9EF-282B-7769-6D6D4505A4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936" y="5168417"/>
                  <a:ext cx="457200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24324" r="-32432" b="-15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95F783-94EA-0D57-41C4-8585851A0335}"/>
                    </a:ext>
                  </a:extLst>
                </p:cNvPr>
                <p:cNvSpPr txBox="1"/>
                <p:nvPr/>
              </p:nvSpPr>
              <p:spPr>
                <a:xfrm>
                  <a:off x="2681331" y="5717988"/>
                  <a:ext cx="45720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095F783-94EA-0D57-41C4-8585851A0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331" y="5717988"/>
                  <a:ext cx="45720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3514" r="-1081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24470F-A9CB-D405-22E0-08F98D04D04F}"/>
                    </a:ext>
                  </a:extLst>
                </p:cNvPr>
                <p:cNvSpPr txBox="1"/>
                <p:nvPr/>
              </p:nvSpPr>
              <p:spPr>
                <a:xfrm>
                  <a:off x="3779410" y="2852876"/>
                  <a:ext cx="45720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2424470F-A9CB-D405-22E0-08F98D04D0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410" y="2852876"/>
                  <a:ext cx="457200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27027" r="-110811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AB9B1DD-5404-7E14-D4ED-46D31F492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rcRect t="20278" r="10374"/>
            <a:stretch/>
          </p:blipFill>
          <p:spPr>
            <a:xfrm>
              <a:off x="214712" y="3291053"/>
              <a:ext cx="7111370" cy="419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36091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Important Hyperparameters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53327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Maximum steps: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max_iter</a:t>
            </a:r>
            <a:r>
              <a:rPr lang="en-US" dirty="0">
                <a:solidFill>
                  <a:srgbClr val="C00000"/>
                </a:solidFill>
              </a:rPr>
              <a:t>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Step size: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</a:t>
            </a:r>
            <a:r>
              <a:rPr lang="en-US" sz="28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28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learning_rate_init</a:t>
            </a:r>
            <a:endParaRPr lang="en-US" dirty="0">
              <a:solidFill>
                <a:srgbClr val="C00000"/>
              </a:solidFill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C7BB04B-13F2-9FB6-FABD-615921F8B7F6}"/>
              </a:ext>
            </a:extLst>
          </p:cNvPr>
          <p:cNvGrpSpPr/>
          <p:nvPr/>
        </p:nvGrpSpPr>
        <p:grpSpPr>
          <a:xfrm>
            <a:off x="214712" y="2852876"/>
            <a:ext cx="7808673" cy="4632959"/>
            <a:chOff x="214712" y="2852876"/>
            <a:chExt cx="7808673" cy="4632959"/>
          </a:xfrm>
        </p:grpSpPr>
        <p:pic>
          <p:nvPicPr>
            <p:cNvPr id="3" name="Picture 6" descr="Gradient Descent Optimization &amp;amp; Challenges - PRIMO.ai">
              <a:extLst>
                <a:ext uri="{FF2B5EF4-FFF2-40B4-BE49-F238E27FC236}">
                  <a16:creationId xmlns:a16="http://schemas.microsoft.com/office/drawing/2014/main" id="{2697F5CB-3441-3241-0007-3B51250A36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7499" y="2968697"/>
              <a:ext cx="6995886" cy="3524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69496D-3B32-573B-C1AB-35435F49C632}"/>
                    </a:ext>
                  </a:extLst>
                </p:cNvPr>
                <p:cNvSpPr txBox="1"/>
                <p:nvPr/>
              </p:nvSpPr>
              <p:spPr>
                <a:xfrm>
                  <a:off x="7053936" y="5168417"/>
                  <a:ext cx="45720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5069496D-3B32-573B-C1AB-35435F49C6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3936" y="5168417"/>
                  <a:ext cx="457200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24324" r="-32432" b="-15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96C956-C5E3-B38F-9C7D-DB602E7B6F03}"/>
                    </a:ext>
                  </a:extLst>
                </p:cNvPr>
                <p:cNvSpPr txBox="1"/>
                <p:nvPr/>
              </p:nvSpPr>
              <p:spPr>
                <a:xfrm>
                  <a:off x="2681331" y="5717988"/>
                  <a:ext cx="45720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296C956-C5E3-B38F-9C7D-DB602E7B6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1331" y="5717988"/>
                  <a:ext cx="457200" cy="553998"/>
                </a:xfrm>
                <a:prstGeom prst="rect">
                  <a:avLst/>
                </a:prstGeom>
                <a:blipFill>
                  <a:blip r:embed="rId5"/>
                  <a:stretch>
                    <a:fillRect l="-13514" r="-10811"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43AFE5-D8C4-0B35-DB97-28BE1A6858D8}"/>
                    </a:ext>
                  </a:extLst>
                </p:cNvPr>
                <p:cNvSpPr txBox="1"/>
                <p:nvPr/>
              </p:nvSpPr>
              <p:spPr>
                <a:xfrm>
                  <a:off x="3779410" y="2852876"/>
                  <a:ext cx="457200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𝑐𝑜𝑠𝑡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7543AFE5-D8C4-0B35-DB97-28BE1A6858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410" y="2852876"/>
                  <a:ext cx="457200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27027" r="-110811"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E86DD5F-1C80-0718-5747-BCBD18B45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17000"/>
            </a:blip>
            <a:srcRect t="20278" r="10374"/>
            <a:stretch/>
          </p:blipFill>
          <p:spPr>
            <a:xfrm>
              <a:off x="214712" y="3291053"/>
              <a:ext cx="7111370" cy="41947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4479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NNs Learn Non-Linear Surfaces 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Very helpful when data is linearly non-separable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project data into a higher dimension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6B8B51-647E-748B-DD16-1302951D7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59" y="3840773"/>
            <a:ext cx="3603761" cy="21060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29BE4D88-7D33-7B2E-023F-782494157C18}"/>
              </a:ext>
            </a:extLst>
          </p:cNvPr>
          <p:cNvGrpSpPr/>
          <p:nvPr/>
        </p:nvGrpSpPr>
        <p:grpSpPr>
          <a:xfrm>
            <a:off x="5323840" y="3018389"/>
            <a:ext cx="3116468" cy="3571816"/>
            <a:chOff x="5323840" y="3018389"/>
            <a:chExt cx="3116468" cy="35718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5DA0AB-C711-05C9-48B4-4E40BC7C8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017" r="-1"/>
            <a:stretch/>
          </p:blipFill>
          <p:spPr>
            <a:xfrm>
              <a:off x="5323840" y="3018389"/>
              <a:ext cx="3116468" cy="357181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776C05D-AB4D-6F0E-6C90-1CD8C55FB0DC}"/>
                </a:ext>
              </a:extLst>
            </p:cNvPr>
            <p:cNvSpPr/>
            <p:nvPr/>
          </p:nvSpPr>
          <p:spPr>
            <a:xfrm>
              <a:off x="5349240" y="5628640"/>
              <a:ext cx="314960" cy="13208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5B45FF-8EDF-CC41-60DA-092C770CA14B}"/>
                </a:ext>
              </a:extLst>
            </p:cNvPr>
            <p:cNvSpPr/>
            <p:nvPr/>
          </p:nvSpPr>
          <p:spPr>
            <a:xfrm>
              <a:off x="5664200" y="5718173"/>
              <a:ext cx="203200" cy="22869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712B12-9C08-86FE-4303-FD702136374F}"/>
              </a:ext>
            </a:extLst>
          </p:cNvPr>
          <p:cNvCxnSpPr/>
          <p:nvPr/>
        </p:nvCxnSpPr>
        <p:spPr>
          <a:xfrm>
            <a:off x="3644900" y="5461000"/>
            <a:ext cx="2222500" cy="299720"/>
          </a:xfrm>
          <a:prstGeom prst="straightConnector1">
            <a:avLst/>
          </a:prstGeom>
          <a:ln w="25400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178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Types of 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E6C123-9198-FFF1-7A02-333E6408A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9035" y="4201160"/>
            <a:ext cx="2233930" cy="209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4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Perceptrons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Simplest NN architecture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Forms the foundation of modern neural networks.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Fast and efficient for linearly separable data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338D8-4C77-A69F-3FA5-9301D68D23D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698"/>
          <a:stretch/>
        </p:blipFill>
        <p:spPr>
          <a:xfrm>
            <a:off x="623904" y="3375761"/>
            <a:ext cx="6194339" cy="311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4BF148D-7221-EAAA-BC5D-AA3B13189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7983270-6894-6C0F-45AA-B594A4E3F4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FAB005AD-6195-9EA1-B8CC-7FB3C46D9A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 of architecture (fully connected neurons) that is composed of: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An input layer: </a:t>
            </a:r>
            <a:r>
              <a:rPr lang="en-US" dirty="0"/>
              <a:t>represents the values of the original variables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An output layer: </a:t>
            </a:r>
            <a:r>
              <a:rPr lang="en-US" dirty="0"/>
              <a:t>predictions for the response variable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Hidden layers: </a:t>
            </a:r>
            <a:r>
              <a:rPr lang="en-US" dirty="0"/>
              <a:t>any layer between the input and the output layers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B1E8F7-8918-1D3B-7091-A697C6893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37323"/>
            <a:ext cx="6130949" cy="283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97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Convolutional Neural Networks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C00000"/>
                </a:solidFill>
              </a:rPr>
              <a:t>Type</a:t>
            </a:r>
            <a:r>
              <a:rPr lang="en-US" dirty="0"/>
              <a:t> of architecture that is composed of: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Input layer: </a:t>
            </a:r>
            <a:r>
              <a:rPr lang="en-US" dirty="0"/>
              <a:t>represents generally pixels of the original variables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Convolutional layers: </a:t>
            </a:r>
            <a:r>
              <a:rPr lang="en-US" dirty="0"/>
              <a:t>meant to better obtain characteristics of pictures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Pooling layers: </a:t>
            </a:r>
            <a:r>
              <a:rPr lang="en-US" dirty="0"/>
              <a:t>used to reduce dimensions and combine pixels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i="1" dirty="0">
                <a:solidFill>
                  <a:srgbClr val="C00000"/>
                </a:solidFill>
                <a:latin typeface="Roboto"/>
              </a:rPr>
              <a:t>Dense Layers: </a:t>
            </a:r>
            <a:r>
              <a:rPr lang="en-US" dirty="0"/>
              <a:t>Fully connected neurons with hidden layers</a:t>
            </a:r>
          </a:p>
        </p:txBody>
      </p:sp>
      <p:pic>
        <p:nvPicPr>
          <p:cNvPr id="2" name="Picture 4" descr="A vanilla Convolutional Neural Network (CNN) representation. | Download  Scientific Diagram">
            <a:extLst>
              <a:ext uri="{FF2B5EF4-FFF2-40B4-BE49-F238E27FC236}">
                <a16:creationId xmlns:a16="http://schemas.microsoft.com/office/drawing/2014/main" id="{7A846867-B08B-AD39-2CAF-E7A3AF554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614860"/>
            <a:ext cx="5117808" cy="287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759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16768</TotalTime>
  <Words>1431</Words>
  <Application>Microsoft Macintosh PowerPoint</Application>
  <PresentationFormat>Widescreen</PresentationFormat>
  <Paragraphs>193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4" baseType="lpstr">
      <vt:lpstr>.AppleSystemUIFont</vt:lpstr>
      <vt:lpstr>Cambria Math</vt:lpstr>
      <vt:lpstr>Wingdings</vt:lpstr>
      <vt:lpstr>Roboto</vt:lpstr>
      <vt:lpstr>Courier New</vt:lpstr>
      <vt:lpstr>Lato</vt:lpstr>
      <vt:lpstr>Roboto Slab</vt:lpstr>
      <vt:lpstr>Lato Light</vt:lpstr>
      <vt:lpstr>Arial</vt:lpstr>
      <vt:lpstr>Office Theme</vt:lpstr>
      <vt:lpstr>Module 7</vt:lpstr>
      <vt:lpstr>Neural Networks</vt:lpstr>
      <vt:lpstr>Neural Networks</vt:lpstr>
      <vt:lpstr>NNs Learn Non-Linear Surfaces  </vt:lpstr>
      <vt:lpstr>NNs Learn Non-Linear Surfaces  </vt:lpstr>
      <vt:lpstr>Types of Neural Networks</vt:lpstr>
      <vt:lpstr>Perceptrons</vt:lpstr>
      <vt:lpstr>Multi-Layer Perceptron</vt:lpstr>
      <vt:lpstr>Convolutional Neural Networks</vt:lpstr>
      <vt:lpstr>Recurrent Neural Networks</vt:lpstr>
      <vt:lpstr>AutoEncoder Neural Networks</vt:lpstr>
      <vt:lpstr>AutoEncoder Neural Networks</vt:lpstr>
      <vt:lpstr>AutoEncoder Neural Networks</vt:lpstr>
      <vt:lpstr>Generative Adversarial Networks</vt:lpstr>
      <vt:lpstr>Generative Adversarial Networks</vt:lpstr>
      <vt:lpstr>Multi-Attention NNs</vt:lpstr>
      <vt:lpstr>Multi-Layer Perceptrons (MLPs)</vt:lpstr>
      <vt:lpstr>Neurons</vt:lpstr>
      <vt:lpstr>The Input Layer</vt:lpstr>
      <vt:lpstr>The Output Layer (# of Neurons)</vt:lpstr>
      <vt:lpstr>The Output Layer (# of Neurons)</vt:lpstr>
      <vt:lpstr>Hidden Layers (# of Neurons)</vt:lpstr>
      <vt:lpstr>Example</vt:lpstr>
      <vt:lpstr>Python</vt:lpstr>
      <vt:lpstr>hidden_layer_sizes</vt:lpstr>
      <vt:lpstr>Neurons (units)</vt:lpstr>
      <vt:lpstr>Neurons Calculations (∑ and f)</vt:lpstr>
      <vt:lpstr>Python</vt:lpstr>
      <vt:lpstr>Example</vt:lpstr>
      <vt:lpstr>The Activation Function f</vt:lpstr>
      <vt:lpstr>The Activation Function f</vt:lpstr>
      <vt:lpstr>The Activation Function f</vt:lpstr>
      <vt:lpstr>The Activation Function f</vt:lpstr>
      <vt:lpstr>Neurons Calculations (∑ and f)</vt:lpstr>
      <vt:lpstr>Hyperparameter</vt:lpstr>
      <vt:lpstr>Python</vt:lpstr>
      <vt:lpstr>Calculating the number of parameters</vt:lpstr>
      <vt:lpstr>Calculating the number of parameters</vt:lpstr>
      <vt:lpstr>Calculating the number of parameters</vt:lpstr>
      <vt:lpstr>Calculating the number of parameters</vt:lpstr>
      <vt:lpstr>Python</vt:lpstr>
      <vt:lpstr>Backpropagation</vt:lpstr>
      <vt:lpstr>Backpropagation</vt:lpstr>
      <vt:lpstr>Important Hyperparameters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195</cp:revision>
  <dcterms:modified xsi:type="dcterms:W3CDTF">2024-11-21T17:30:21Z</dcterms:modified>
</cp:coreProperties>
</file>